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4" r:id="rId9"/>
    <p:sldId id="265" r:id="rId10"/>
    <p:sldId id="266" r:id="rId11"/>
    <p:sldId id="269" r:id="rId12"/>
    <p:sldId id="267" r:id="rId13"/>
    <p:sldId id="268" r:id="rId14"/>
    <p:sldId id="270"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F89F575-EB99-45C9-A754-757A828F44FD}" type="datetimeFigureOut">
              <a:rPr lang="en-US" smtClean="0"/>
              <a:t>9/28/2020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150C35-FF6F-4C4F-A280-DD7EFA58B693}" type="slidenum">
              <a:rPr lang="en-US" smtClean="0"/>
              <a:t>‹#›</a:t>
            </a:fld>
            <a:endParaRPr lang="en-US"/>
          </a:p>
        </p:txBody>
      </p:sp>
    </p:spTree>
    <p:extLst>
      <p:ext uri="{BB962C8B-B14F-4D97-AF65-F5344CB8AC3E}">
        <p14:creationId xmlns:p14="http://schemas.microsoft.com/office/powerpoint/2010/main" val="24274997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89F575-EB99-45C9-A754-757A828F44FD}" type="datetimeFigureOut">
              <a:rPr lang="en-US" smtClean="0"/>
              <a:t>9/28/2020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150C35-FF6F-4C4F-A280-DD7EFA58B693}" type="slidenum">
              <a:rPr lang="en-US" smtClean="0"/>
              <a:t>‹#›</a:t>
            </a:fld>
            <a:endParaRPr lang="en-US"/>
          </a:p>
        </p:txBody>
      </p:sp>
    </p:spTree>
    <p:extLst>
      <p:ext uri="{BB962C8B-B14F-4D97-AF65-F5344CB8AC3E}">
        <p14:creationId xmlns:p14="http://schemas.microsoft.com/office/powerpoint/2010/main" val="18717431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89F575-EB99-45C9-A754-757A828F44FD}" type="datetimeFigureOut">
              <a:rPr lang="en-US" smtClean="0"/>
              <a:t>9/28/2020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150C35-FF6F-4C4F-A280-DD7EFA58B693}" type="slidenum">
              <a:rPr lang="en-US" smtClean="0"/>
              <a:t>‹#›</a:t>
            </a:fld>
            <a:endParaRPr lang="en-US"/>
          </a:p>
        </p:txBody>
      </p:sp>
    </p:spTree>
    <p:extLst>
      <p:ext uri="{BB962C8B-B14F-4D97-AF65-F5344CB8AC3E}">
        <p14:creationId xmlns:p14="http://schemas.microsoft.com/office/powerpoint/2010/main" val="2153303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89F575-EB99-45C9-A754-757A828F44FD}" type="datetimeFigureOut">
              <a:rPr lang="en-US" smtClean="0"/>
              <a:t>9/28/2020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150C35-FF6F-4C4F-A280-DD7EFA58B693}" type="slidenum">
              <a:rPr lang="en-US" smtClean="0"/>
              <a:t>‹#›</a:t>
            </a:fld>
            <a:endParaRPr lang="en-US"/>
          </a:p>
        </p:txBody>
      </p:sp>
    </p:spTree>
    <p:extLst>
      <p:ext uri="{BB962C8B-B14F-4D97-AF65-F5344CB8AC3E}">
        <p14:creationId xmlns:p14="http://schemas.microsoft.com/office/powerpoint/2010/main" val="1593175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89F575-EB99-45C9-A754-757A828F44FD}" type="datetimeFigureOut">
              <a:rPr lang="en-US" smtClean="0"/>
              <a:t>9/28/2020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150C35-FF6F-4C4F-A280-DD7EFA58B693}" type="slidenum">
              <a:rPr lang="en-US" smtClean="0"/>
              <a:t>‹#›</a:t>
            </a:fld>
            <a:endParaRPr lang="en-US"/>
          </a:p>
        </p:txBody>
      </p:sp>
    </p:spTree>
    <p:extLst>
      <p:ext uri="{BB962C8B-B14F-4D97-AF65-F5344CB8AC3E}">
        <p14:creationId xmlns:p14="http://schemas.microsoft.com/office/powerpoint/2010/main" val="1254477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F89F575-EB99-45C9-A754-757A828F44FD}" type="datetimeFigureOut">
              <a:rPr lang="en-US" smtClean="0"/>
              <a:t>9/28/2020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150C35-FF6F-4C4F-A280-DD7EFA58B693}" type="slidenum">
              <a:rPr lang="en-US" smtClean="0"/>
              <a:t>‹#›</a:t>
            </a:fld>
            <a:endParaRPr lang="en-US"/>
          </a:p>
        </p:txBody>
      </p:sp>
    </p:spTree>
    <p:extLst>
      <p:ext uri="{BB962C8B-B14F-4D97-AF65-F5344CB8AC3E}">
        <p14:creationId xmlns:p14="http://schemas.microsoft.com/office/powerpoint/2010/main" val="1408975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F89F575-EB99-45C9-A754-757A828F44FD}" type="datetimeFigureOut">
              <a:rPr lang="en-US" smtClean="0"/>
              <a:t>9/28/2020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5150C35-FF6F-4C4F-A280-DD7EFA58B693}" type="slidenum">
              <a:rPr lang="en-US" smtClean="0"/>
              <a:t>‹#›</a:t>
            </a:fld>
            <a:endParaRPr lang="en-US"/>
          </a:p>
        </p:txBody>
      </p:sp>
    </p:spTree>
    <p:extLst>
      <p:ext uri="{BB962C8B-B14F-4D97-AF65-F5344CB8AC3E}">
        <p14:creationId xmlns:p14="http://schemas.microsoft.com/office/powerpoint/2010/main" val="17777527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F89F575-EB99-45C9-A754-757A828F44FD}" type="datetimeFigureOut">
              <a:rPr lang="en-US" smtClean="0"/>
              <a:t>9/28/2020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5150C35-FF6F-4C4F-A280-DD7EFA58B693}" type="slidenum">
              <a:rPr lang="en-US" smtClean="0"/>
              <a:t>‹#›</a:t>
            </a:fld>
            <a:endParaRPr lang="en-US"/>
          </a:p>
        </p:txBody>
      </p:sp>
    </p:spTree>
    <p:extLst>
      <p:ext uri="{BB962C8B-B14F-4D97-AF65-F5344CB8AC3E}">
        <p14:creationId xmlns:p14="http://schemas.microsoft.com/office/powerpoint/2010/main" val="36158779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89F575-EB99-45C9-A754-757A828F44FD}" type="datetimeFigureOut">
              <a:rPr lang="en-US" smtClean="0"/>
              <a:t>9/28/2020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5150C35-FF6F-4C4F-A280-DD7EFA58B693}" type="slidenum">
              <a:rPr lang="en-US" smtClean="0"/>
              <a:t>‹#›</a:t>
            </a:fld>
            <a:endParaRPr lang="en-US"/>
          </a:p>
        </p:txBody>
      </p:sp>
    </p:spTree>
    <p:extLst>
      <p:ext uri="{BB962C8B-B14F-4D97-AF65-F5344CB8AC3E}">
        <p14:creationId xmlns:p14="http://schemas.microsoft.com/office/powerpoint/2010/main" val="3010930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89F575-EB99-45C9-A754-757A828F44FD}" type="datetimeFigureOut">
              <a:rPr lang="en-US" smtClean="0"/>
              <a:t>9/28/2020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150C35-FF6F-4C4F-A280-DD7EFA58B693}" type="slidenum">
              <a:rPr lang="en-US" smtClean="0"/>
              <a:t>‹#›</a:t>
            </a:fld>
            <a:endParaRPr lang="en-US"/>
          </a:p>
        </p:txBody>
      </p:sp>
    </p:spTree>
    <p:extLst>
      <p:ext uri="{BB962C8B-B14F-4D97-AF65-F5344CB8AC3E}">
        <p14:creationId xmlns:p14="http://schemas.microsoft.com/office/powerpoint/2010/main" val="23445721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89F575-EB99-45C9-A754-757A828F44FD}" type="datetimeFigureOut">
              <a:rPr lang="en-US" smtClean="0"/>
              <a:t>9/28/2020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150C35-FF6F-4C4F-A280-DD7EFA58B693}" type="slidenum">
              <a:rPr lang="en-US" smtClean="0"/>
              <a:t>‹#›</a:t>
            </a:fld>
            <a:endParaRPr lang="en-US"/>
          </a:p>
        </p:txBody>
      </p:sp>
    </p:spTree>
    <p:extLst>
      <p:ext uri="{BB962C8B-B14F-4D97-AF65-F5344CB8AC3E}">
        <p14:creationId xmlns:p14="http://schemas.microsoft.com/office/powerpoint/2010/main" val="6751248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89F575-EB99-45C9-A754-757A828F44FD}" type="datetimeFigureOut">
              <a:rPr lang="en-US" smtClean="0"/>
              <a:t>9/28/2020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150C35-FF6F-4C4F-A280-DD7EFA58B693}" type="slidenum">
              <a:rPr lang="en-US" smtClean="0"/>
              <a:t>‹#›</a:t>
            </a:fld>
            <a:endParaRPr lang="en-US"/>
          </a:p>
        </p:txBody>
      </p:sp>
    </p:spTree>
    <p:extLst>
      <p:ext uri="{BB962C8B-B14F-4D97-AF65-F5344CB8AC3E}">
        <p14:creationId xmlns:p14="http://schemas.microsoft.com/office/powerpoint/2010/main" val="42152652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Prostate Cancer in India</a:t>
            </a:r>
            <a:endParaRPr lang="en-US" dirty="0"/>
          </a:p>
        </p:txBody>
      </p:sp>
      <p:sp>
        <p:nvSpPr>
          <p:cNvPr id="3" name="Subtitle 2"/>
          <p:cNvSpPr>
            <a:spLocks noGrp="1"/>
          </p:cNvSpPr>
          <p:nvPr>
            <p:ph type="subTitle" idx="1"/>
          </p:nvPr>
        </p:nvSpPr>
        <p:spPr/>
        <p:txBody>
          <a:bodyPr>
            <a:normAutofit/>
          </a:bodyPr>
          <a:lstStyle/>
          <a:p>
            <a:r>
              <a:rPr lang="en-US" dirty="0" smtClean="0"/>
              <a:t>                                                  </a:t>
            </a:r>
            <a:r>
              <a:rPr lang="en-US" dirty="0" smtClean="0">
                <a:solidFill>
                  <a:schemeClr val="accent1">
                    <a:lumMod val="75000"/>
                  </a:schemeClr>
                </a:solidFill>
              </a:rPr>
              <a:t>By Dr. </a:t>
            </a:r>
            <a:r>
              <a:rPr lang="en-US" dirty="0" err="1" smtClean="0">
                <a:solidFill>
                  <a:schemeClr val="accent1">
                    <a:lumMod val="75000"/>
                  </a:schemeClr>
                </a:solidFill>
              </a:rPr>
              <a:t>Hiralal</a:t>
            </a:r>
            <a:r>
              <a:rPr lang="en-US" dirty="0" smtClean="0">
                <a:solidFill>
                  <a:schemeClr val="accent1">
                    <a:lumMod val="75000"/>
                  </a:schemeClr>
                </a:solidFill>
              </a:rPr>
              <a:t> </a:t>
            </a:r>
            <a:r>
              <a:rPr lang="en-US" dirty="0" err="1" smtClean="0">
                <a:solidFill>
                  <a:schemeClr val="accent1">
                    <a:lumMod val="75000"/>
                  </a:schemeClr>
                </a:solidFill>
              </a:rPr>
              <a:t>Chaudhari</a:t>
            </a:r>
            <a:endParaRPr lang="en-US" dirty="0" smtClean="0">
              <a:solidFill>
                <a:schemeClr val="accent1">
                  <a:lumMod val="75000"/>
                </a:schemeClr>
              </a:solidFill>
            </a:endParaRPr>
          </a:p>
          <a:p>
            <a:r>
              <a:rPr lang="en-US" dirty="0" smtClean="0">
                <a:solidFill>
                  <a:schemeClr val="accent1">
                    <a:lumMod val="75000"/>
                  </a:schemeClr>
                </a:solidFill>
              </a:rPr>
              <a:t>                                                                    M.B.B.S., D.N.B. (General Surgery)</a:t>
            </a:r>
          </a:p>
          <a:p>
            <a:pPr algn="l"/>
            <a:r>
              <a:rPr lang="en-US" dirty="0" smtClean="0">
                <a:solidFill>
                  <a:schemeClr val="accent1">
                    <a:lumMod val="75000"/>
                  </a:schemeClr>
                </a:solidFill>
              </a:rPr>
              <a:t>                                                                     D.N.B. (Urology)</a:t>
            </a:r>
          </a:p>
          <a:p>
            <a:pPr algn="l"/>
            <a:endParaRPr lang="en-US" dirty="0">
              <a:solidFill>
                <a:schemeClr val="accent1">
                  <a:lumMod val="75000"/>
                </a:schemeClr>
              </a:solidFill>
            </a:endParaRPr>
          </a:p>
          <a:p>
            <a:pPr algn="l"/>
            <a:endParaRPr lang="en-US" dirty="0">
              <a:solidFill>
                <a:schemeClr val="accent1">
                  <a:lumMod val="75000"/>
                </a:schemeClr>
              </a:solidFill>
            </a:endParaRPr>
          </a:p>
        </p:txBody>
      </p:sp>
    </p:spTree>
    <p:extLst>
      <p:ext uri="{BB962C8B-B14F-4D97-AF65-F5344CB8AC3E}">
        <p14:creationId xmlns:p14="http://schemas.microsoft.com/office/powerpoint/2010/main" val="160400851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96945"/>
            <a:ext cx="10515600" cy="1325563"/>
          </a:xfrm>
        </p:spPr>
        <p:txBody>
          <a:bodyPr>
            <a:normAutofit fontScale="90000"/>
          </a:bodyPr>
          <a:lstStyle/>
          <a:p>
            <a:r>
              <a:rPr lang="en-US" dirty="0"/>
              <a:t>What causes prostate cancer and what drives its progression?</a:t>
            </a:r>
            <a:br>
              <a:rPr lang="en-US" dirty="0"/>
            </a:br>
            <a:endParaRPr lang="en-US" dirty="0"/>
          </a:p>
        </p:txBody>
      </p:sp>
      <p:sp>
        <p:nvSpPr>
          <p:cNvPr id="3" name="Content Placeholder 2"/>
          <p:cNvSpPr>
            <a:spLocks noGrp="1"/>
          </p:cNvSpPr>
          <p:nvPr>
            <p:ph idx="1"/>
          </p:nvPr>
        </p:nvSpPr>
        <p:spPr>
          <a:xfrm>
            <a:off x="838200" y="2318197"/>
            <a:ext cx="10515600" cy="3858766"/>
          </a:xfrm>
        </p:spPr>
        <p:txBody>
          <a:bodyPr/>
          <a:lstStyle/>
          <a:p>
            <a:pPr marL="0" indent="0">
              <a:buNone/>
            </a:pPr>
            <a:r>
              <a:rPr lang="en-US" dirty="0"/>
              <a:t>The process of prostate cancer growth and spread can be visualized as a process of 2 interdependent steps</a:t>
            </a:r>
            <a:r>
              <a:rPr lang="en-US" dirty="0" smtClean="0"/>
              <a:t>:</a:t>
            </a:r>
          </a:p>
          <a:p>
            <a:pPr marL="0" indent="0">
              <a:buNone/>
            </a:pPr>
            <a:endParaRPr lang="en-US" dirty="0" smtClean="0"/>
          </a:p>
          <a:p>
            <a:pPr marL="514350" indent="-514350">
              <a:buAutoNum type="alphaLcPeriod"/>
            </a:pPr>
            <a:r>
              <a:rPr lang="en-US" dirty="0" smtClean="0"/>
              <a:t>Initiation of the cancer (Also called carcinogenesis</a:t>
            </a:r>
          </a:p>
          <a:p>
            <a:pPr marL="0" indent="0">
              <a:buNone/>
            </a:pPr>
            <a:endParaRPr lang="en-US" dirty="0" smtClean="0"/>
          </a:p>
          <a:p>
            <a:pPr marL="0" indent="0">
              <a:buNone/>
            </a:pPr>
            <a:r>
              <a:rPr lang="en-US" dirty="0" smtClean="0"/>
              <a:t>b. Further growth and spread of prostate cancer</a:t>
            </a:r>
            <a:endParaRPr lang="en-US" dirty="0"/>
          </a:p>
          <a:p>
            <a:pPr marL="0" lvl="0" indent="0">
              <a:buNone/>
            </a:pPr>
            <a:endParaRPr lang="en-US" dirty="0"/>
          </a:p>
          <a:p>
            <a:endParaRPr lang="en-US" dirty="0"/>
          </a:p>
        </p:txBody>
      </p:sp>
    </p:spTree>
    <p:extLst>
      <p:ext uri="{BB962C8B-B14F-4D97-AF65-F5344CB8AC3E}">
        <p14:creationId xmlns:p14="http://schemas.microsoft.com/office/powerpoint/2010/main" val="32942099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200" dirty="0" smtClean="0"/>
              <a:t>a. Initiation of the cancer (Also called carcinogenesis)</a:t>
            </a:r>
            <a:r>
              <a:rPr lang="en-US" dirty="0" smtClean="0"/>
              <a:t/>
            </a:r>
            <a:br>
              <a:rPr lang="en-US" dirty="0" smtClean="0"/>
            </a:br>
            <a:endParaRPr lang="en-US" dirty="0"/>
          </a:p>
        </p:txBody>
      </p:sp>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980890" y="1690688"/>
            <a:ext cx="6230219" cy="2647619"/>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5" name="Rectangle 4"/>
          <p:cNvSpPr/>
          <p:nvPr/>
        </p:nvSpPr>
        <p:spPr>
          <a:xfrm>
            <a:off x="1030310" y="5017539"/>
            <a:ext cx="10148552" cy="1077218"/>
          </a:xfrm>
          <a:prstGeom prst="rect">
            <a:avLst/>
          </a:prstGeom>
        </p:spPr>
        <p:txBody>
          <a:bodyPr wrap="square">
            <a:spAutoFit/>
          </a:bodyPr>
          <a:lstStyle/>
          <a:p>
            <a:r>
              <a:rPr lang="en-US" sz="3200" dirty="0" smtClean="0"/>
              <a:t>This is because of damage to or mutation of the DNA inside the nucleus of prostate gland epithelial cell(s).</a:t>
            </a:r>
            <a:endParaRPr lang="en-US" sz="3200" dirty="0"/>
          </a:p>
        </p:txBody>
      </p:sp>
    </p:spTree>
    <p:extLst>
      <p:ext uri="{BB962C8B-B14F-4D97-AF65-F5344CB8AC3E}">
        <p14:creationId xmlns:p14="http://schemas.microsoft.com/office/powerpoint/2010/main" val="22832689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08338"/>
            <a:ext cx="10515600" cy="5468625"/>
          </a:xfrm>
        </p:spPr>
        <p:txBody>
          <a:bodyPr/>
          <a:lstStyle/>
          <a:p>
            <a:pPr marL="0" indent="0">
              <a:buNone/>
            </a:pPr>
            <a:endParaRPr lang="en-US" sz="2400" dirty="0" smtClean="0"/>
          </a:p>
          <a:p>
            <a:pPr marL="0" indent="0">
              <a:buNone/>
            </a:pPr>
            <a:r>
              <a:rPr lang="en-US" sz="2400" dirty="0" smtClean="0"/>
              <a:t>This </a:t>
            </a:r>
            <a:r>
              <a:rPr lang="en-US" sz="2400" dirty="0"/>
              <a:t>could be spontaneous or due to a genetic predisposition </a:t>
            </a:r>
            <a:br>
              <a:rPr lang="en-US" sz="2400" dirty="0"/>
            </a:br>
            <a:r>
              <a:rPr lang="en-US" sz="2400" dirty="0"/>
              <a:t>(i.e. tendency) on account of:</a:t>
            </a:r>
          </a:p>
          <a:p>
            <a:pPr marL="0" indent="0">
              <a:buNone/>
            </a:pPr>
            <a:endParaRPr lang="en-US" dirty="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1146220" y="2669212"/>
            <a:ext cx="9401577" cy="2997491"/>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41515599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b. </a:t>
            </a:r>
            <a:r>
              <a:rPr lang="en-US" sz="4000" dirty="0"/>
              <a:t>Further growth and spread of prostate cancer</a:t>
            </a:r>
          </a:p>
        </p:txBody>
      </p:sp>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403797" y="2296532"/>
            <a:ext cx="9028090" cy="340952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17905790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18186"/>
            <a:ext cx="10515600" cy="5558777"/>
          </a:xfrm>
        </p:spPr>
        <p:txBody>
          <a:bodyPr>
            <a:normAutofit lnSpcReduction="10000"/>
          </a:bodyPr>
          <a:lstStyle/>
          <a:p>
            <a:pPr marL="0" indent="0">
              <a:buNone/>
            </a:pPr>
            <a:r>
              <a:rPr lang="en-US" dirty="0"/>
              <a:t>Once initiated, the growth and spread of cancer cells is driven or promoted by the action of the male sex hormones called as androgens.</a:t>
            </a:r>
          </a:p>
          <a:p>
            <a:pPr marL="0" indent="0">
              <a:buNone/>
            </a:pPr>
            <a:endParaRPr lang="en-US" dirty="0" smtClean="0"/>
          </a:p>
          <a:p>
            <a:pPr marL="0" indent="0">
              <a:buNone/>
            </a:pPr>
            <a:r>
              <a:rPr lang="en-US" dirty="0" smtClean="0"/>
              <a:t>This </a:t>
            </a:r>
            <a:r>
              <a:rPr lang="en-US" dirty="0"/>
              <a:t>is natural because these cells are part of the male reproductive system whose structure and function is always supported by androgens - mainly </a:t>
            </a:r>
            <a:r>
              <a:rPr lang="en-US" dirty="0" smtClean="0"/>
              <a:t>testosterone</a:t>
            </a:r>
          </a:p>
          <a:p>
            <a:pPr marL="0" indent="0">
              <a:buNone/>
            </a:pPr>
            <a:endParaRPr lang="en-US" dirty="0"/>
          </a:p>
          <a:p>
            <a:pPr marL="0" indent="0">
              <a:buNone/>
            </a:pPr>
            <a:r>
              <a:rPr lang="en-US" dirty="0"/>
              <a:t>The correct medical or scientific term for this process is "Androgen Receptor or AR </a:t>
            </a:r>
            <a:r>
              <a:rPr lang="en-US" dirty="0" smtClean="0"/>
              <a:t>signaling". </a:t>
            </a:r>
            <a:r>
              <a:rPr lang="en-US" dirty="0"/>
              <a:t>This is because though testosterone, which is basically secreted by the testes (90% - 95%) and some other glands (adrenal glands: 5% - 10%), it ultimately needs to bind to the androgen receptor (located inside the prostate cancer cells) to carry out its action.</a:t>
            </a:r>
          </a:p>
          <a:p>
            <a:pPr marL="0" indent="0">
              <a:buNone/>
            </a:pPr>
            <a:endParaRPr lang="en-US" dirty="0"/>
          </a:p>
        </p:txBody>
      </p:sp>
    </p:spTree>
    <p:extLst>
      <p:ext uri="{BB962C8B-B14F-4D97-AF65-F5344CB8AC3E}">
        <p14:creationId xmlns:p14="http://schemas.microsoft.com/office/powerpoint/2010/main" val="37794428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Prostate </a:t>
            </a:r>
            <a:r>
              <a:rPr lang="en-US" b="1" dirty="0" smtClean="0"/>
              <a:t>cancer</a:t>
            </a:r>
            <a:endParaRPr lang="en-US" dirty="0"/>
          </a:p>
        </p:txBody>
      </p:sp>
      <p:sp>
        <p:nvSpPr>
          <p:cNvPr id="3" name="Content Placeholder 2"/>
          <p:cNvSpPr>
            <a:spLocks noGrp="1"/>
          </p:cNvSpPr>
          <p:nvPr>
            <p:ph idx="1"/>
          </p:nvPr>
        </p:nvSpPr>
        <p:spPr/>
        <p:txBody>
          <a:bodyPr/>
          <a:lstStyle/>
          <a:p>
            <a:pPr lvl="0"/>
            <a:r>
              <a:rPr lang="en-US" dirty="0"/>
              <a:t>Prostate cancer is a cancer of the epithelium of the prostate gland-an organ of the male reproductive system, located below the bladder and in front of the rectum.</a:t>
            </a:r>
          </a:p>
          <a:p>
            <a:pPr lvl="0"/>
            <a:r>
              <a:rPr lang="en-US" dirty="0"/>
              <a:t>It is defined by an abnormal proliferation of the cells Of the prostate gland epithelium) which have an abnormal tendency to break away from the parent tissue, spread to nearby (such as bladder, rectum, pelvic floor, pol lymph nodes, etc.) or distant sites (mostly bones, also lungs, liver, etc.) having an overall weakening and destructive effect on the body.</a:t>
            </a:r>
          </a:p>
          <a:p>
            <a:pPr lvl="0"/>
            <a:r>
              <a:rPr lang="en-US" dirty="0"/>
              <a:t>It usually occurs in older men</a:t>
            </a:r>
          </a:p>
        </p:txBody>
      </p:sp>
    </p:spTree>
    <p:extLst>
      <p:ext uri="{BB962C8B-B14F-4D97-AF65-F5344CB8AC3E}">
        <p14:creationId xmlns:p14="http://schemas.microsoft.com/office/powerpoint/2010/main" val="37440592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86378" y="365125"/>
            <a:ext cx="9267422" cy="1325563"/>
          </a:xfrm>
        </p:spPr>
        <p:txBody>
          <a:bodyPr/>
          <a:lstStyle/>
          <a:p>
            <a:r>
              <a:rPr lang="en-US" b="1" dirty="0"/>
              <a:t>Current burden in India</a:t>
            </a:r>
            <a:r>
              <a:rPr lang="en-US" dirty="0"/>
              <a:t/>
            </a:r>
            <a:br>
              <a:rPr lang="en-US" dirty="0"/>
            </a:br>
            <a:endParaRPr lang="en-US" dirty="0"/>
          </a:p>
        </p:txBody>
      </p:sp>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12890" y="1508729"/>
            <a:ext cx="7276564" cy="4315427"/>
          </a:xfrm>
          <a:prstGeom prst="rect">
            <a:avLst/>
          </a:prstGeom>
          <a:noFill/>
          <a:ln>
            <a:noFill/>
          </a:ln>
        </p:spPr>
      </p:pic>
    </p:spTree>
    <p:extLst>
      <p:ext uri="{BB962C8B-B14F-4D97-AF65-F5344CB8AC3E}">
        <p14:creationId xmlns:p14="http://schemas.microsoft.com/office/powerpoint/2010/main" val="37016699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78794"/>
            <a:ext cx="10515600" cy="1700012"/>
          </a:xfrm>
        </p:spPr>
        <p:txBody>
          <a:bodyPr>
            <a:normAutofit/>
          </a:bodyPr>
          <a:lstStyle/>
          <a:p>
            <a:r>
              <a:rPr lang="en-US" sz="3600" dirty="0"/>
              <a:t>Outcomes (End results) in prostate cancer as per the extent of its spread in the body and further progression</a:t>
            </a:r>
          </a:p>
        </p:txBody>
      </p:sp>
      <p:sp>
        <p:nvSpPr>
          <p:cNvPr id="3" name="Content Placeholder 2"/>
          <p:cNvSpPr>
            <a:spLocks noGrp="1"/>
          </p:cNvSpPr>
          <p:nvPr>
            <p:ph idx="1"/>
          </p:nvPr>
        </p:nvSpPr>
        <p:spPr>
          <a:xfrm>
            <a:off x="838200" y="2897746"/>
            <a:ext cx="10515600" cy="3279216"/>
          </a:xfrm>
        </p:spPr>
        <p:txBody>
          <a:bodyPr>
            <a:normAutofit/>
          </a:bodyPr>
          <a:lstStyle/>
          <a:p>
            <a:pPr marL="0" indent="0">
              <a:buNone/>
            </a:pPr>
            <a:r>
              <a:rPr lang="en-US" sz="3200" dirty="0" smtClean="0"/>
              <a:t>Broad </a:t>
            </a:r>
            <a:r>
              <a:rPr lang="en-US" sz="3200" dirty="0"/>
              <a:t>classification of prostate cancer as per the extent of spread through the patient’s </a:t>
            </a:r>
            <a:r>
              <a:rPr lang="en-US" sz="3200" dirty="0" smtClean="0"/>
              <a:t>body</a:t>
            </a:r>
          </a:p>
          <a:p>
            <a:pPr marL="0" indent="0">
              <a:buNone/>
            </a:pPr>
            <a:endParaRPr lang="en-US" sz="3200" dirty="0"/>
          </a:p>
          <a:p>
            <a:r>
              <a:rPr lang="en-US" b="1" dirty="0"/>
              <a:t>Localized prostate </a:t>
            </a:r>
            <a:r>
              <a:rPr lang="en-US" b="1" dirty="0" smtClean="0"/>
              <a:t>cancer</a:t>
            </a:r>
          </a:p>
          <a:p>
            <a:r>
              <a:rPr lang="en-US" b="1" dirty="0"/>
              <a:t>Locally advanced prostate </a:t>
            </a:r>
            <a:r>
              <a:rPr lang="en-US" b="1" dirty="0" smtClean="0"/>
              <a:t>cancer</a:t>
            </a:r>
          </a:p>
          <a:p>
            <a:r>
              <a:rPr lang="en-US" b="1" dirty="0"/>
              <a:t>Metastatic prostate cancer</a:t>
            </a:r>
            <a:endParaRPr lang="en-US" dirty="0"/>
          </a:p>
        </p:txBody>
      </p:sp>
    </p:spTree>
    <p:extLst>
      <p:ext uri="{BB962C8B-B14F-4D97-AF65-F5344CB8AC3E}">
        <p14:creationId xmlns:p14="http://schemas.microsoft.com/office/powerpoint/2010/main" val="24788077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Localized prostate cancer</a:t>
            </a:r>
            <a:endParaRPr lang="en-US" dirty="0"/>
          </a:p>
        </p:txBody>
      </p:sp>
      <p:sp>
        <p:nvSpPr>
          <p:cNvPr id="3" name="Content Placeholder 2"/>
          <p:cNvSpPr>
            <a:spLocks noGrp="1"/>
          </p:cNvSpPr>
          <p:nvPr>
            <p:ph idx="1"/>
          </p:nvPr>
        </p:nvSpPr>
        <p:spPr/>
        <p:txBody>
          <a:bodyPr/>
          <a:lstStyle/>
          <a:p>
            <a:pPr marL="0" indent="0">
              <a:buNone/>
            </a:pPr>
            <a:r>
              <a:rPr lang="en-US" sz="2400" dirty="0"/>
              <a:t>The cancer is confined within the prostatic capsule - in one or both lobes of the prostate gland.</a:t>
            </a:r>
          </a:p>
          <a:p>
            <a:pPr marL="0" indent="0">
              <a:buNone/>
            </a:pPr>
            <a:endParaRPr lang="en-US" dirty="0"/>
          </a:p>
        </p:txBody>
      </p:sp>
      <p:pic>
        <p:nvPicPr>
          <p:cNvPr id="4" name="Picture 3" descr="Further Detailed Information on Treatment and Side Effects | PCFA"/>
          <p:cNvPicPr/>
          <p:nvPr/>
        </p:nvPicPr>
        <p:blipFill>
          <a:blip r:embed="rId2">
            <a:extLst>
              <a:ext uri="{28A0092B-C50C-407E-A947-70E740481C1C}">
                <a14:useLocalDpi xmlns:a14="http://schemas.microsoft.com/office/drawing/2010/main" val="0"/>
              </a:ext>
            </a:extLst>
          </a:blip>
          <a:srcRect/>
          <a:stretch>
            <a:fillRect/>
          </a:stretch>
        </p:blipFill>
        <p:spPr bwMode="auto">
          <a:xfrm>
            <a:off x="3090931" y="2719388"/>
            <a:ext cx="5589430" cy="3457575"/>
          </a:xfrm>
          <a:prstGeom prst="rect">
            <a:avLst/>
          </a:prstGeom>
          <a:noFill/>
          <a:ln>
            <a:noFill/>
          </a:ln>
        </p:spPr>
      </p:pic>
    </p:spTree>
    <p:extLst>
      <p:ext uri="{BB962C8B-B14F-4D97-AF65-F5344CB8AC3E}">
        <p14:creationId xmlns:p14="http://schemas.microsoft.com/office/powerpoint/2010/main" val="40227705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Locally advanced prostate cancer</a:t>
            </a:r>
            <a:endParaRPr lang="en-US" dirty="0"/>
          </a:p>
        </p:txBody>
      </p:sp>
      <p:sp>
        <p:nvSpPr>
          <p:cNvPr id="3" name="Content Placeholder 2"/>
          <p:cNvSpPr>
            <a:spLocks noGrp="1"/>
          </p:cNvSpPr>
          <p:nvPr>
            <p:ph idx="1"/>
          </p:nvPr>
        </p:nvSpPr>
        <p:spPr/>
        <p:txBody>
          <a:bodyPr/>
          <a:lstStyle/>
          <a:p>
            <a:pPr marL="0" indent="0">
              <a:buNone/>
            </a:pPr>
            <a:r>
              <a:rPr lang="en-US" sz="2400" dirty="0"/>
              <a:t>The cancer breaches the prostatic capsule and invades adjacent organs such as bladder neck, seminal vesicle, rectum, adjacent muscles, pelvic wall and/or lymph nodes after breaking away from the prostate gland</a:t>
            </a:r>
            <a:r>
              <a:rPr lang="en-US" sz="2400" dirty="0" smtClean="0"/>
              <a:t>.</a:t>
            </a:r>
          </a:p>
          <a:p>
            <a:pPr marL="0" indent="0">
              <a:buNone/>
            </a:pPr>
            <a:endParaRPr lang="en-US" dirty="0"/>
          </a:p>
          <a:p>
            <a:endParaRPr lang="en-US" dirty="0"/>
          </a:p>
        </p:txBody>
      </p:sp>
      <p:pic>
        <p:nvPicPr>
          <p:cNvPr id="4" name="Picture 3"/>
          <p:cNvPicPr/>
          <p:nvPr/>
        </p:nvPicPr>
        <p:blipFill>
          <a:blip r:embed="rId2">
            <a:extLst>
              <a:ext uri="{28A0092B-C50C-407E-A947-70E740481C1C}">
                <a14:useLocalDpi xmlns:a14="http://schemas.microsoft.com/office/drawing/2010/main" val="0"/>
              </a:ext>
            </a:extLst>
          </a:blip>
          <a:stretch>
            <a:fillRect/>
          </a:stretch>
        </p:blipFill>
        <p:spPr>
          <a:xfrm>
            <a:off x="2369714" y="3295045"/>
            <a:ext cx="6684134" cy="3152775"/>
          </a:xfrm>
          <a:prstGeom prst="rect">
            <a:avLst/>
          </a:prstGeom>
        </p:spPr>
      </p:pic>
    </p:spTree>
    <p:extLst>
      <p:ext uri="{BB962C8B-B14F-4D97-AF65-F5344CB8AC3E}">
        <p14:creationId xmlns:p14="http://schemas.microsoft.com/office/powerpoint/2010/main" val="35465869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19731"/>
          </a:xfrm>
        </p:spPr>
        <p:txBody>
          <a:bodyPr/>
          <a:lstStyle/>
          <a:p>
            <a:r>
              <a:rPr lang="en-US" b="1" dirty="0"/>
              <a:t>Metastatic prostate cancer</a:t>
            </a:r>
            <a:endParaRPr lang="en-US" dirty="0"/>
          </a:p>
        </p:txBody>
      </p:sp>
      <p:sp>
        <p:nvSpPr>
          <p:cNvPr id="3" name="Content Placeholder 2"/>
          <p:cNvSpPr>
            <a:spLocks noGrp="1"/>
          </p:cNvSpPr>
          <p:nvPr>
            <p:ph idx="1"/>
          </p:nvPr>
        </p:nvSpPr>
        <p:spPr>
          <a:xfrm>
            <a:off x="838200" y="1184856"/>
            <a:ext cx="10515600" cy="4992107"/>
          </a:xfrm>
        </p:spPr>
        <p:txBody>
          <a:bodyPr/>
          <a:lstStyle/>
          <a:p>
            <a:pPr marL="0" indent="0">
              <a:buNone/>
            </a:pPr>
            <a:r>
              <a:rPr lang="en-US" sz="2400" dirty="0"/>
              <a:t>The cancer invades distant organs such as bones (spine, long bones, etc.), lung, liver, etc. after breaking away from the prostate gland and spreading via the blood stream. Prostate cancer has a strong tendency to metastasize to the bones.</a:t>
            </a:r>
          </a:p>
          <a:p>
            <a:pPr marL="0" indent="0">
              <a:buNone/>
            </a:pPr>
            <a:endParaRPr lang="en-US" dirty="0"/>
          </a:p>
        </p:txBody>
      </p:sp>
      <p:pic>
        <p:nvPicPr>
          <p:cNvPr id="4" name="Picture 3"/>
          <p:cNvPicPr/>
          <p:nvPr/>
        </p:nvPicPr>
        <p:blipFill>
          <a:blip r:embed="rId2">
            <a:extLst>
              <a:ext uri="{28A0092B-C50C-407E-A947-70E740481C1C}">
                <a14:useLocalDpi xmlns:a14="http://schemas.microsoft.com/office/drawing/2010/main" val="0"/>
              </a:ext>
            </a:extLst>
          </a:blip>
          <a:stretch>
            <a:fillRect/>
          </a:stretch>
        </p:blipFill>
        <p:spPr>
          <a:xfrm>
            <a:off x="3026534" y="2352183"/>
            <a:ext cx="5409127" cy="3238500"/>
          </a:xfrm>
          <a:prstGeom prst="rect">
            <a:avLst/>
          </a:prstGeom>
        </p:spPr>
      </p:pic>
      <p:sp>
        <p:nvSpPr>
          <p:cNvPr id="5" name="Rectangle 4"/>
          <p:cNvSpPr/>
          <p:nvPr/>
        </p:nvSpPr>
        <p:spPr>
          <a:xfrm>
            <a:off x="978794" y="5707368"/>
            <a:ext cx="10174310" cy="830997"/>
          </a:xfrm>
          <a:prstGeom prst="rect">
            <a:avLst/>
          </a:prstGeom>
        </p:spPr>
        <p:txBody>
          <a:bodyPr wrap="square">
            <a:spAutoFit/>
          </a:bodyPr>
          <a:lstStyle/>
          <a:p>
            <a:r>
              <a:rPr lang="en-US" sz="2400" dirty="0"/>
              <a:t>Locally advanced prostate cancer and metastatic prostate cancer together are called as advanced prostate cancer.</a:t>
            </a:r>
            <a:endParaRPr lang="en-US" sz="2400" dirty="0"/>
          </a:p>
        </p:txBody>
      </p:sp>
    </p:spTree>
    <p:extLst>
      <p:ext uri="{BB962C8B-B14F-4D97-AF65-F5344CB8AC3E}">
        <p14:creationId xmlns:p14="http://schemas.microsoft.com/office/powerpoint/2010/main" val="28707340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b="1" dirty="0"/>
              <a:t>The picture of the disease stage at the time of presentation to a doctor in India</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dirty="0"/>
              <a:t>Stage-wise distribution of prostate cancer cases – An Indian </a:t>
            </a:r>
            <a:r>
              <a:rPr lang="en-US" dirty="0" smtClean="0"/>
              <a:t>Study</a:t>
            </a:r>
          </a:p>
          <a:p>
            <a:pPr marL="0" indent="0">
              <a:buNone/>
            </a:pPr>
            <a:endParaRPr lang="en-US" dirty="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2884867" y="2597642"/>
            <a:ext cx="5962919" cy="3210730"/>
          </a:xfrm>
          <a:prstGeom prst="rect">
            <a:avLst/>
          </a:prstGeom>
          <a:noFill/>
          <a:ln>
            <a:noFill/>
          </a:ln>
        </p:spPr>
      </p:pic>
    </p:spTree>
    <p:extLst>
      <p:ext uri="{BB962C8B-B14F-4D97-AF65-F5344CB8AC3E}">
        <p14:creationId xmlns:p14="http://schemas.microsoft.com/office/powerpoint/2010/main" val="32059167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893194" y="1777285"/>
            <a:ext cx="7843234" cy="3227607"/>
          </a:xfrm>
          <a:prstGeom prst="rect">
            <a:avLst/>
          </a:prstGeom>
          <a:noFill/>
          <a:ln>
            <a:noFill/>
          </a:ln>
        </p:spPr>
      </p:pic>
    </p:spTree>
    <p:extLst>
      <p:ext uri="{BB962C8B-B14F-4D97-AF65-F5344CB8AC3E}">
        <p14:creationId xmlns:p14="http://schemas.microsoft.com/office/powerpoint/2010/main" val="6142919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169</TotalTime>
  <Words>560</Words>
  <Application>Microsoft Office PowerPoint</Application>
  <PresentationFormat>Widescreen</PresentationFormat>
  <Paragraphs>40</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Prostate Cancer in India</vt:lpstr>
      <vt:lpstr>Prostate cancer</vt:lpstr>
      <vt:lpstr>Current burden in India </vt:lpstr>
      <vt:lpstr>Outcomes (End results) in prostate cancer as per the extent of its spread in the body and further progression</vt:lpstr>
      <vt:lpstr>Localized prostate cancer</vt:lpstr>
      <vt:lpstr>Locally advanced prostate cancer</vt:lpstr>
      <vt:lpstr>Metastatic prostate cancer</vt:lpstr>
      <vt:lpstr>The picture of the disease stage at the time of presentation to a doctor in India </vt:lpstr>
      <vt:lpstr>PowerPoint Presentation</vt:lpstr>
      <vt:lpstr>What causes prostate cancer and what drives its progression? </vt:lpstr>
      <vt:lpstr>a. Initiation of the cancer (Also called carcinogenesis) </vt:lpstr>
      <vt:lpstr>PowerPoint Presentation</vt:lpstr>
      <vt:lpstr>b. Further growth and spread of prostate cancer</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Prostate Cancer in India</dc:title>
  <dc:creator>HP</dc:creator>
  <cp:lastModifiedBy>HP</cp:lastModifiedBy>
  <cp:revision>6</cp:revision>
  <dcterms:created xsi:type="dcterms:W3CDTF">2020-09-28T06:39:35Z</dcterms:created>
  <dcterms:modified xsi:type="dcterms:W3CDTF">2020-09-28T09:29:01Z</dcterms:modified>
</cp:coreProperties>
</file>